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Default Extension="jpg" ContentType="image/jpg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</p:sldIdLst>
  <p:sldSz cx="12192000" cy="6858000"/>
  <p:notesSz cx="12192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48254" y="1995106"/>
            <a:ext cx="7095490" cy="8496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48254" y="1995106"/>
            <a:ext cx="7094855" cy="8496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10"/>
              <a:t>Recipes</a:t>
            </a:r>
            <a:r>
              <a:rPr dirty="0" spc="-110"/>
              <a:t> </a:t>
            </a:r>
            <a:r>
              <a:rPr dirty="0" spc="-30"/>
              <a:t>for</a:t>
            </a:r>
            <a:r>
              <a:rPr dirty="0" spc="-100"/>
              <a:t> </a:t>
            </a:r>
            <a:r>
              <a:rPr dirty="0" spc="-5"/>
              <a:t>Remembering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92174" y="3536569"/>
            <a:ext cx="9241790" cy="72644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>
              <a:lnSpc>
                <a:spcPts val="2755"/>
              </a:lnSpc>
              <a:spcBef>
                <a:spcPts val="105"/>
              </a:spcBef>
            </a:pP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4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5">
                <a:solidFill>
                  <a:srgbClr val="FFFFFF"/>
                </a:solidFill>
                <a:latin typeface="Calibri"/>
                <a:cs typeface="Calibri"/>
              </a:rPr>
              <a:t>slideshow</a:t>
            </a:r>
            <a:r>
              <a:rPr dirty="0" sz="2400" spc="-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images</a:t>
            </a:r>
            <a:r>
              <a:rPr dirty="0" sz="24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5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r>
              <a:rPr dirty="0" sz="2400" spc="10">
                <a:solidFill>
                  <a:srgbClr val="FFFFFF"/>
                </a:solidFill>
                <a:latin typeface="Calibri"/>
                <a:cs typeface="Calibri"/>
              </a:rPr>
              <a:t> Museums</a:t>
            </a:r>
            <a:r>
              <a:rPr dirty="0" sz="24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Victoria's</a:t>
            </a:r>
            <a:r>
              <a:rPr dirty="0" sz="24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collection</a:t>
            </a: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relating</a:t>
            </a:r>
            <a:r>
              <a:rPr dirty="0" sz="24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5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2400" spc="-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food,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ts val="2755"/>
              </a:lnSpc>
            </a:pPr>
            <a:r>
              <a:rPr dirty="0" sz="2400" spc="5">
                <a:solidFill>
                  <a:srgbClr val="FFFFFF"/>
                </a:solidFill>
                <a:latin typeface="Calibri"/>
                <a:cs typeface="Calibri"/>
              </a:rPr>
              <a:t>cooking</a:t>
            </a:r>
            <a:r>
              <a:rPr dirty="0" sz="240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culinary</a:t>
            </a:r>
            <a:r>
              <a:rPr dirty="0" sz="24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5">
                <a:solidFill>
                  <a:srgbClr val="FFFFFF"/>
                </a:solidFill>
                <a:latin typeface="Calibri"/>
                <a:cs typeface="Calibri"/>
              </a:rPr>
              <a:t>trends</a:t>
            </a:r>
            <a:r>
              <a:rPr dirty="0" sz="24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r>
              <a:rPr dirty="0" sz="24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last</a:t>
            </a:r>
            <a:r>
              <a:rPr dirty="0" sz="24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century.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9100" y="5448300"/>
            <a:ext cx="1838325" cy="10477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54514" y="3975671"/>
            <a:ext cx="1753235" cy="155575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25"/>
              </a:spcBef>
            </a:pP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Loton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's 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grocery </a:t>
            </a:r>
            <a:r>
              <a:rPr dirty="0" sz="2000" spc="-1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v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n.</a:t>
            </a:r>
            <a:r>
              <a:rPr dirty="0" sz="2000" spc="-13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M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l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v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dirty="0" sz="2000" spc="-8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V</a:t>
            </a:r>
            <a:r>
              <a:rPr dirty="0" sz="2000" spc="35" b="0">
                <a:solidFill>
                  <a:srgbClr val="FFFFFF"/>
                </a:solidFill>
                <a:latin typeface="Calibri Light"/>
                <a:cs typeface="Calibri Light"/>
              </a:rPr>
              <a:t>I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endParaRPr sz="20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5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Photographer:</a:t>
            </a:r>
            <a:endParaRPr sz="20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10" b="0">
                <a:solidFill>
                  <a:srgbClr val="FFFFFF"/>
                </a:solidFill>
                <a:latin typeface="Calibri Light"/>
                <a:cs typeface="Calibri Light"/>
              </a:rPr>
              <a:t>J.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Loton</a:t>
            </a:r>
            <a:endParaRPr sz="20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734549" cy="60864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51316" y="4875466"/>
            <a:ext cx="2859405" cy="155575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I</a:t>
            </a:r>
            <a:r>
              <a:rPr dirty="0" sz="2000" spc="-30" b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-3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30" b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dirty="0" sz="2000" spc="-4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b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lo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g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ing</a:t>
            </a:r>
            <a:r>
              <a:rPr dirty="0" sz="2000" spc="-13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-8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M</a:t>
            </a:r>
            <a:r>
              <a:rPr dirty="0" sz="2000" spc="-9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dirty="0" sz="2000" spc="3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250" b="0">
                <a:solidFill>
                  <a:srgbClr val="FFFFFF"/>
                </a:solidFill>
                <a:latin typeface="Calibri Light"/>
                <a:cs typeface="Calibri Light"/>
              </a:rPr>
              <a:t>F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.</a:t>
            </a:r>
            <a:endParaRPr sz="20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1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dw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ds</a:t>
            </a:r>
            <a:r>
              <a:rPr dirty="0" sz="2000" spc="-19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I</a:t>
            </a:r>
            <a:r>
              <a:rPr dirty="0" sz="2000" spc="-30" b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-3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-10" b="0">
                <a:solidFill>
                  <a:srgbClr val="FFFFFF"/>
                </a:solidFill>
                <a:latin typeface="Calibri Light"/>
                <a:cs typeface="Calibri Light"/>
              </a:rPr>
              <a:t>m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dirty="0" sz="2000" spc="2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-70" b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dirty="0" sz="2000" spc="-140" b="0">
                <a:solidFill>
                  <a:srgbClr val="FFFFFF"/>
                </a:solidFill>
                <a:latin typeface="Calibri Light"/>
                <a:cs typeface="Calibri Light"/>
              </a:rPr>
              <a:t>y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.</a:t>
            </a:r>
            <a:endParaRPr sz="20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B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i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g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hto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,</a:t>
            </a:r>
            <a:r>
              <a:rPr dirty="0" sz="2000" spc="-12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V</a:t>
            </a:r>
            <a:r>
              <a:rPr dirty="0" sz="2000" spc="35" b="0">
                <a:solidFill>
                  <a:srgbClr val="FFFFFF"/>
                </a:solidFill>
                <a:latin typeface="Calibri Light"/>
                <a:cs typeface="Calibri Light"/>
              </a:rPr>
              <a:t>I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endParaRPr sz="20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95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g</a:t>
            </a:r>
            <a:r>
              <a:rPr dirty="0" sz="2000" spc="-9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:</a:t>
            </a:r>
            <a:r>
              <a:rPr dirty="0" sz="2000" spc="-16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B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.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10" b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20" b="0">
                <a:solidFill>
                  <a:srgbClr val="FFFFFF"/>
                </a:solidFill>
                <a:latin typeface="Calibri Light"/>
                <a:cs typeface="Calibri Light"/>
              </a:rPr>
              <a:t>w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endParaRPr sz="20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85750"/>
            <a:ext cx="8448674" cy="62007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86875" y="4639881"/>
            <a:ext cx="2390775" cy="186118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25"/>
              </a:spcBef>
            </a:pPr>
            <a:r>
              <a:rPr dirty="0" sz="2000" spc="-40" b="0">
                <a:solidFill>
                  <a:srgbClr val="FFFFFF"/>
                </a:solidFill>
                <a:latin typeface="Calibri Light"/>
                <a:cs typeface="Calibri Light"/>
              </a:rPr>
              <a:t>W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m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dirty="0" sz="2000" spc="-8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wing</a:t>
            </a:r>
            <a:r>
              <a:rPr dirty="0" sz="2000" spc="-12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-5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ide 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of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lamb</a:t>
            </a:r>
            <a:r>
              <a:rPr dirty="0" sz="2000" spc="-9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in</a:t>
            </a:r>
            <a:r>
              <a:rPr dirty="0" sz="2000" spc="-1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the</a:t>
            </a:r>
            <a:r>
              <a:rPr dirty="0" sz="2000" spc="-3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open</a:t>
            </a:r>
            <a:r>
              <a:rPr dirty="0" sz="2000" spc="-9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30" b="0">
                <a:solidFill>
                  <a:srgbClr val="FFFFFF"/>
                </a:solidFill>
                <a:latin typeface="Calibri Light"/>
                <a:cs typeface="Calibri Light"/>
              </a:rPr>
              <a:t>air, </a:t>
            </a:r>
            <a:r>
              <a:rPr dirty="0" sz="2000" spc="-44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fly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proof</a:t>
            </a:r>
            <a:r>
              <a:rPr dirty="0" sz="2000" spc="-1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meat</a:t>
            </a:r>
            <a:r>
              <a:rPr dirty="0" sz="2000" spc="-7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safe.</a:t>
            </a:r>
            <a:endParaRPr sz="20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50">
              <a:latin typeface="Calibri Light"/>
              <a:cs typeface="Calibri Light"/>
            </a:endParaRPr>
          </a:p>
          <a:p>
            <a:pPr marL="12700" marR="748030">
              <a:lnSpc>
                <a:spcPct val="100000"/>
              </a:lnSpc>
            </a:pP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Photographer: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M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y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le</a:t>
            </a:r>
            <a:r>
              <a:rPr dirty="0" sz="2000" spc="-9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10" b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-9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-30" b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k</a:t>
            </a:r>
            <a:endParaRPr sz="20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43275" y="0"/>
            <a:ext cx="5505450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99979" y="3701097"/>
            <a:ext cx="1502410" cy="247142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 marR="227329">
              <a:lnSpc>
                <a:spcPct val="100000"/>
              </a:lnSpc>
              <a:spcBef>
                <a:spcPts val="125"/>
              </a:spcBef>
            </a:pP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Baker</a:t>
            </a:r>
            <a:r>
              <a:rPr dirty="0" sz="2000" spc="-6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with</a:t>
            </a:r>
            <a:r>
              <a:rPr dirty="0" sz="2000" spc="-10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a </a:t>
            </a:r>
            <a:r>
              <a:rPr dirty="0" sz="2000" spc="-44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baker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's 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cart </a:t>
            </a:r>
            <a:r>
              <a:rPr dirty="0" sz="2000" spc="-44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advertising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Jeffrey's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Bread.</a:t>
            </a:r>
            <a:endParaRPr sz="20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95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Photographer:</a:t>
            </a:r>
            <a:endParaRPr sz="20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L.</a:t>
            </a:r>
            <a:r>
              <a:rPr dirty="0" sz="2000" spc="-1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Neivant</a:t>
            </a:r>
            <a:endParaRPr sz="20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66700"/>
            <a:ext cx="10267949" cy="63341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12094" y="4184967"/>
            <a:ext cx="1511935" cy="247142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 marR="80645">
              <a:lnSpc>
                <a:spcPct val="100000"/>
              </a:lnSpc>
              <a:spcBef>
                <a:spcPts val="125"/>
              </a:spcBef>
            </a:pP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Four 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children </a:t>
            </a:r>
            <a:r>
              <a:rPr dirty="0" sz="2000" spc="-44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on a </a:t>
            </a:r>
            <a:r>
              <a:rPr dirty="0" sz="2000" spc="-10" b="0">
                <a:solidFill>
                  <a:srgbClr val="FFFFFF"/>
                </a:solidFill>
                <a:latin typeface="Calibri Light"/>
                <a:cs typeface="Calibri Light"/>
              </a:rPr>
              <a:t>farm 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holiday.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The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four</a:t>
            </a:r>
            <a:r>
              <a:rPr dirty="0" sz="2000" spc="-6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girls</a:t>
            </a:r>
            <a:r>
              <a:rPr dirty="0" sz="2000" spc="-6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hold </a:t>
            </a:r>
            <a:r>
              <a:rPr dirty="0" sz="2000" spc="-434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milk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buckets.</a:t>
            </a:r>
            <a:endParaRPr sz="20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95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Photographer:</a:t>
            </a:r>
            <a:endParaRPr sz="20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Unknown</a:t>
            </a:r>
            <a:endParaRPr sz="20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210800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40950" y="3653472"/>
            <a:ext cx="1573530" cy="247142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25"/>
              </a:spcBef>
            </a:pP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ble</a:t>
            </a:r>
            <a:r>
              <a:rPr dirty="0" sz="2000" spc="-10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tt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ing  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for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afternoon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tea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with </a:t>
            </a:r>
            <a:r>
              <a:rPr dirty="0" sz="2000" spc="-10" b="0">
                <a:solidFill>
                  <a:srgbClr val="FFFFFF"/>
                </a:solidFill>
                <a:latin typeface="Calibri Light"/>
                <a:cs typeface="Calibri Light"/>
              </a:rPr>
              <a:t>cups, 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saucers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and </a:t>
            </a:r>
            <a:r>
              <a:rPr dirty="0" sz="2000" spc="2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pl</a:t>
            </a:r>
            <a:r>
              <a:rPr dirty="0" sz="2000" spc="2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dirty="0" sz="2000" spc="-114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f</a:t>
            </a:r>
            <a:r>
              <a:rPr dirty="0" sz="2000" spc="-1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30" b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-65" b="0">
                <a:solidFill>
                  <a:srgbClr val="FFFFFF"/>
                </a:solidFill>
                <a:latin typeface="Calibri Light"/>
                <a:cs typeface="Calibri Light"/>
              </a:rPr>
              <a:t>k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-30" b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.</a:t>
            </a:r>
            <a:endParaRPr sz="20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95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Photographer:</a:t>
            </a:r>
            <a:endParaRPr sz="20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10" b="0">
                <a:solidFill>
                  <a:srgbClr val="FFFFFF"/>
                </a:solidFill>
                <a:latin typeface="Calibri Light"/>
                <a:cs typeface="Calibri Light"/>
              </a:rPr>
              <a:t>C.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Henshaw</a:t>
            </a:r>
            <a:endParaRPr sz="20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66700"/>
            <a:ext cx="9877424" cy="63246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22510" y="4504372"/>
            <a:ext cx="2307590" cy="216598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25"/>
              </a:spcBef>
            </a:pP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Social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function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picturing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a man </a:t>
            </a:r>
            <a:r>
              <a:rPr dirty="0" sz="2000" spc="20" b="0">
                <a:solidFill>
                  <a:srgbClr val="FFFFFF"/>
                </a:solidFill>
                <a:latin typeface="Calibri Light"/>
                <a:cs typeface="Calibri Light"/>
              </a:rPr>
              <a:t>and 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20" b="0">
                <a:solidFill>
                  <a:srgbClr val="FFFFFF"/>
                </a:solidFill>
                <a:latin typeface="Calibri Light"/>
                <a:cs typeface="Calibri Light"/>
              </a:rPr>
              <a:t>w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m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dirty="0" sz="2000" spc="-8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holding</a:t>
            </a:r>
            <a:r>
              <a:rPr dirty="0" sz="2000" spc="-12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80" b="0">
                <a:solidFill>
                  <a:srgbClr val="FFFFFF"/>
                </a:solidFill>
                <a:latin typeface="Calibri Light"/>
                <a:cs typeface="Calibri Light"/>
              </a:rPr>
              <a:t>f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d  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platter.</a:t>
            </a:r>
            <a:endParaRPr sz="20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50">
              <a:latin typeface="Calibri Light"/>
              <a:cs typeface="Calibri Light"/>
            </a:endParaRPr>
          </a:p>
          <a:p>
            <a:pPr marL="12700" marR="125730">
              <a:lnSpc>
                <a:spcPct val="100000"/>
              </a:lnSpc>
            </a:pP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hoto</a:t>
            </a:r>
            <a:r>
              <a:rPr dirty="0" sz="2000" spc="35" b="0">
                <a:solidFill>
                  <a:srgbClr val="FFFFFF"/>
                </a:solidFill>
                <a:latin typeface="Calibri Light"/>
                <a:cs typeface="Calibri Light"/>
              </a:rPr>
              <a:t>g</a:t>
            </a:r>
            <a:r>
              <a:rPr dirty="0" sz="2000" spc="-9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ph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:</a:t>
            </a:r>
            <a:r>
              <a:rPr dirty="0" sz="2000" spc="-15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L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u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ie 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Richards</a:t>
            </a:r>
            <a:endParaRPr sz="20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71850" y="38098"/>
            <a:ext cx="5448300" cy="681989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41206" y="4604956"/>
            <a:ext cx="2181225" cy="186055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 marR="126364">
              <a:lnSpc>
                <a:spcPct val="100000"/>
              </a:lnSpc>
              <a:spcBef>
                <a:spcPts val="125"/>
              </a:spcBef>
            </a:pP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Pheonix 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1956 </a:t>
            </a:r>
            <a:r>
              <a:rPr dirty="0" sz="2000" spc="3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M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lb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u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ne</a:t>
            </a:r>
            <a:r>
              <a:rPr dirty="0" sz="2000" spc="-11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35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l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y</a:t>
            </a:r>
            <a:r>
              <a:rPr dirty="0" sz="2000" spc="-10" b="0">
                <a:solidFill>
                  <a:srgbClr val="FFFFFF"/>
                </a:solidFill>
                <a:latin typeface="Calibri Light"/>
                <a:cs typeface="Calibri Light"/>
              </a:rPr>
              <a:t>m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pic  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biscuits.</a:t>
            </a:r>
            <a:endParaRPr sz="20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50">
              <a:latin typeface="Calibri Light"/>
              <a:cs typeface="Calibri Light"/>
            </a:endParaRPr>
          </a:p>
          <a:p>
            <a:pPr marL="12700" marR="5080">
              <a:lnSpc>
                <a:spcPct val="100000"/>
              </a:lnSpc>
            </a:pP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g</a:t>
            </a:r>
            <a:r>
              <a:rPr dirty="0" sz="2000" spc="-9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:</a:t>
            </a:r>
            <a:r>
              <a:rPr dirty="0" sz="2000" spc="-16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L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u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ie 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Richards</a:t>
            </a:r>
            <a:endParaRPr sz="20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33375"/>
            <a:ext cx="8848724" cy="61912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41384" y="5325745"/>
            <a:ext cx="3181985" cy="125031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25"/>
              </a:spcBef>
            </a:pPr>
            <a:r>
              <a:rPr dirty="0" sz="2000" spc="-40" b="0">
                <a:solidFill>
                  <a:srgbClr val="FFFFFF"/>
                </a:solidFill>
                <a:latin typeface="Calibri Light"/>
                <a:cs typeface="Calibri Light"/>
              </a:rPr>
              <a:t>W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-10" b="0">
                <a:solidFill>
                  <a:srgbClr val="FFFFFF"/>
                </a:solidFill>
                <a:latin typeface="Calibri Light"/>
                <a:cs typeface="Calibri Light"/>
              </a:rPr>
              <a:t>m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dirty="0" sz="2000" spc="-8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d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em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dirty="0" sz="2000" spc="-30" b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spc="-9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ing</a:t>
            </a:r>
            <a:r>
              <a:rPr dirty="0" sz="2000" spc="-13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he</a:t>
            </a:r>
            <a:r>
              <a:rPr dirty="0" sz="2000" spc="-3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u</a:t>
            </a:r>
            <a:r>
              <a:rPr dirty="0" sz="2000" spc="-30" b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e 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of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-6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wall</a:t>
            </a:r>
            <a:r>
              <a:rPr dirty="0" sz="2000" spc="-7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oven.</a:t>
            </a:r>
            <a:endParaRPr sz="20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5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g</a:t>
            </a:r>
            <a:r>
              <a:rPr dirty="0" sz="2000" spc="-9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:</a:t>
            </a:r>
            <a:r>
              <a:rPr dirty="0" sz="2000" spc="-16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L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u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ie</a:t>
            </a:r>
            <a:r>
              <a:rPr dirty="0" sz="2000" spc="-3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i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ds</a:t>
            </a:r>
            <a:endParaRPr sz="20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8125" y="200025"/>
            <a:ext cx="8039100" cy="64293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32875" y="4843462"/>
            <a:ext cx="2212975" cy="186055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25"/>
              </a:spcBef>
            </a:pPr>
            <a:r>
              <a:rPr dirty="0" sz="2000" spc="-10" b="0">
                <a:solidFill>
                  <a:srgbClr val="FFFFFF"/>
                </a:solidFill>
                <a:latin typeface="Calibri Light"/>
                <a:cs typeface="Calibri Light"/>
              </a:rPr>
              <a:t>Supermarket 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Interior, </a:t>
            </a:r>
            <a:r>
              <a:rPr dirty="0" sz="2000" spc="-44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Melbourne, Victoria,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35" b="0">
                <a:solidFill>
                  <a:srgbClr val="FFFFFF"/>
                </a:solidFill>
                <a:latin typeface="Calibri Light"/>
                <a:cs typeface="Calibri Light"/>
              </a:rPr>
              <a:t>1956</a:t>
            </a:r>
            <a:endParaRPr sz="20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5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g</a:t>
            </a:r>
            <a:r>
              <a:rPr dirty="0" sz="2000" spc="-9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:</a:t>
            </a:r>
            <a:r>
              <a:rPr dirty="0" sz="2000" spc="-16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L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u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ie</a:t>
            </a:r>
            <a:endParaRPr sz="20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Richards</a:t>
            </a:r>
            <a:endParaRPr sz="20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524874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322816" y="4203319"/>
            <a:ext cx="2595880" cy="247205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 marR="5080" indent="57150">
              <a:lnSpc>
                <a:spcPct val="100000"/>
              </a:lnSpc>
              <a:spcBef>
                <a:spcPts val="130"/>
              </a:spcBef>
            </a:pP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w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-10" b="0">
                <a:solidFill>
                  <a:srgbClr val="FFFFFF"/>
                </a:solidFill>
                <a:latin typeface="Calibri Light"/>
                <a:cs typeface="Calibri Light"/>
              </a:rPr>
              <a:t>m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dirty="0" sz="2000" spc="-8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30" b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d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ing</a:t>
            </a:r>
            <a:r>
              <a:rPr dirty="0" sz="2000" spc="-13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x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t 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-8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f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i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g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-9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-10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-8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v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l 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a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number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of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canned,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 bottled </a:t>
            </a:r>
            <a:r>
              <a:rPr dirty="0" sz="2000" spc="20" b="0">
                <a:solidFill>
                  <a:srgbClr val="FFFFFF"/>
                </a:solidFill>
                <a:latin typeface="Calibri Light"/>
                <a:cs typeface="Calibri Light"/>
              </a:rPr>
              <a:t>&amp; 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baked 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food </a:t>
            </a:r>
            <a:r>
              <a:rPr dirty="0" sz="2000" spc="-1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items</a:t>
            </a:r>
            <a:endParaRPr sz="20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95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Photographer:</a:t>
            </a:r>
            <a:endParaRPr sz="20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Laurie</a:t>
            </a:r>
            <a:r>
              <a:rPr dirty="0" sz="2000" spc="-5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Richards</a:t>
            </a:r>
            <a:endParaRPr sz="20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05175" y="0"/>
            <a:ext cx="5581650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97239" y="5606415"/>
            <a:ext cx="2850515" cy="3346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Australian</a:t>
            </a:r>
            <a:r>
              <a:rPr dirty="0" sz="2000" spc="-9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meat</a:t>
            </a:r>
            <a:r>
              <a:rPr dirty="0" sz="2000" spc="-8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ration</a:t>
            </a:r>
            <a:r>
              <a:rPr dirty="0" sz="2000" spc="-9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card.</a:t>
            </a:r>
            <a:endParaRPr sz="20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4750" y="0"/>
            <a:ext cx="4762500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8383" y="4198937"/>
            <a:ext cx="2315845" cy="247142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25"/>
              </a:spcBef>
            </a:pP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Studio</a:t>
            </a:r>
            <a:r>
              <a:rPr dirty="0" sz="2000" spc="-9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product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images </a:t>
            </a:r>
            <a:r>
              <a:rPr dirty="0" sz="2000" spc="-434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of 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Kookaburra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dried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food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goods, including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,</a:t>
            </a:r>
            <a:r>
              <a:rPr dirty="0" sz="2000" spc="-12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f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lo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u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-10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nd</a:t>
            </a:r>
            <a:r>
              <a:rPr dirty="0" sz="2000" spc="-1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b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re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d  </a:t>
            </a:r>
            <a:r>
              <a:rPr dirty="0" sz="2000" spc="-10" b="0">
                <a:solidFill>
                  <a:srgbClr val="FFFFFF"/>
                </a:solidFill>
                <a:latin typeface="Calibri Light"/>
                <a:cs typeface="Calibri Light"/>
              </a:rPr>
              <a:t>crumbs.</a:t>
            </a:r>
            <a:endParaRPr sz="20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950">
              <a:latin typeface="Calibri Light"/>
              <a:cs typeface="Calibri Light"/>
            </a:endParaRPr>
          </a:p>
          <a:p>
            <a:pPr marL="12700" marR="139700">
              <a:lnSpc>
                <a:spcPct val="100000"/>
              </a:lnSpc>
            </a:pP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g</a:t>
            </a:r>
            <a:r>
              <a:rPr dirty="0" sz="2000" spc="-9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:</a:t>
            </a:r>
            <a:r>
              <a:rPr dirty="0" sz="2000" spc="-16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L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u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ie 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Richards</a:t>
            </a:r>
            <a:endParaRPr sz="20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705849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36075" y="4631753"/>
            <a:ext cx="2381885" cy="216598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25"/>
              </a:spcBef>
            </a:pP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Woman 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selecting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a 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10" b="0">
                <a:solidFill>
                  <a:srgbClr val="FFFFFF"/>
                </a:solidFill>
                <a:latin typeface="Calibri Light"/>
                <a:cs typeface="Calibri Light"/>
              </a:rPr>
              <a:t>cheese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barrel 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storage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re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-6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spc="-7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B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ll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ty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ne</a:t>
            </a:r>
            <a:r>
              <a:rPr dirty="0" sz="2000" spc="-18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75" b="0">
                <a:solidFill>
                  <a:srgbClr val="FFFFFF"/>
                </a:solidFill>
                <a:latin typeface="Calibri Light"/>
                <a:cs typeface="Calibri Light"/>
              </a:rPr>
              <a:t>f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d  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company.</a:t>
            </a:r>
            <a:endParaRPr sz="20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5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g</a:t>
            </a:r>
            <a:r>
              <a:rPr dirty="0" sz="2000" spc="-9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er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:</a:t>
            </a:r>
            <a:r>
              <a:rPr dirty="0" sz="2000" spc="-16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L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u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ie</a:t>
            </a:r>
            <a:endParaRPr sz="20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Richards</a:t>
            </a:r>
            <a:endParaRPr sz="20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14700" y="0"/>
            <a:ext cx="5591175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8383" y="5247957"/>
            <a:ext cx="2559685" cy="155575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25"/>
              </a:spcBef>
            </a:pP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M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dirty="0" sz="2000" spc="-8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d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li</a:t>
            </a:r>
            <a:r>
              <a:rPr dirty="0" sz="2000" spc="20" b="0">
                <a:solidFill>
                  <a:srgbClr val="FFFFFF"/>
                </a:solidFill>
                <a:latin typeface="Calibri Light"/>
                <a:cs typeface="Calibri Light"/>
              </a:rPr>
              <a:t>v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ing</a:t>
            </a:r>
            <a:r>
              <a:rPr dirty="0" sz="2000" spc="-13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me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l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o  </a:t>
            </a:r>
            <a:r>
              <a:rPr dirty="0" sz="2000" spc="20" b="0">
                <a:solidFill>
                  <a:srgbClr val="FFFFFF"/>
                </a:solidFill>
                <a:latin typeface="Calibri Light"/>
                <a:cs typeface="Calibri Light"/>
              </a:rPr>
              <a:t>an</a:t>
            </a:r>
            <a:r>
              <a:rPr dirty="0" sz="2000" spc="-8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elderly couple.</a:t>
            </a:r>
            <a:endParaRPr sz="20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50">
              <a:latin typeface="Calibri Light"/>
              <a:cs typeface="Calibri Light"/>
            </a:endParaRPr>
          </a:p>
          <a:p>
            <a:pPr marL="12700" marR="382905">
              <a:lnSpc>
                <a:spcPct val="100000"/>
              </a:lnSpc>
            </a:pP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g</a:t>
            </a:r>
            <a:r>
              <a:rPr dirty="0" sz="2000" spc="-9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:</a:t>
            </a:r>
            <a:r>
              <a:rPr dirty="0" sz="2000" spc="-16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L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u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ie 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Richards</a:t>
            </a:r>
            <a:endParaRPr sz="20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05175" y="0"/>
            <a:ext cx="5486400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49766" y="3243262"/>
            <a:ext cx="2733040" cy="33870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25"/>
              </a:spcBef>
            </a:pPr>
            <a:r>
              <a:rPr dirty="0" sz="2000" spc="-7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spc="20" b="0">
                <a:solidFill>
                  <a:srgbClr val="FFFFFF"/>
                </a:solidFill>
                <a:latin typeface="Calibri Light"/>
                <a:cs typeface="Calibri Light"/>
              </a:rPr>
              <a:t>w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-8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10" b="0">
                <a:solidFill>
                  <a:srgbClr val="FFFFFF"/>
                </a:solidFill>
                <a:latin typeface="Calibri Light"/>
                <a:cs typeface="Calibri Light"/>
              </a:rPr>
              <a:t>m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-30" b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k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i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ng</a:t>
            </a:r>
            <a:r>
              <a:rPr dirty="0" sz="2000" spc="-13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30" b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ere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l 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onto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 shelves</a:t>
            </a:r>
            <a:r>
              <a:rPr dirty="0" sz="2000" spc="4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20" b="0">
                <a:solidFill>
                  <a:srgbClr val="FFFFFF"/>
                </a:solidFill>
                <a:latin typeface="Calibri Light"/>
                <a:cs typeface="Calibri Light"/>
              </a:rPr>
              <a:t>at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 the 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M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u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u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l</a:t>
            </a:r>
            <a:r>
              <a:rPr dirty="0" sz="2000" spc="-15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10" b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up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-10" b="0">
                <a:solidFill>
                  <a:srgbClr val="FFFFFF"/>
                </a:solidFill>
                <a:latin typeface="Calibri Light"/>
                <a:cs typeface="Calibri Light"/>
              </a:rPr>
              <a:t>m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-60" b="0">
                <a:solidFill>
                  <a:srgbClr val="FFFFFF"/>
                </a:solidFill>
                <a:latin typeface="Calibri Light"/>
                <a:cs typeface="Calibri Light"/>
              </a:rPr>
              <a:t>k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in  </a:t>
            </a:r>
            <a:r>
              <a:rPr dirty="0" sz="2000" spc="-145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-9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k.</a:t>
            </a:r>
            <a:r>
              <a:rPr dirty="0" sz="2000" spc="-4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10" b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m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-3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f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he</a:t>
            </a:r>
            <a:r>
              <a:rPr dirty="0" sz="2000" spc="-10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30" b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ere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l  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brands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include Greig's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W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hole</a:t>
            </a:r>
            <a:r>
              <a:rPr dirty="0" sz="2000" spc="-10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W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spc="-7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F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l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-60" b="0">
                <a:solidFill>
                  <a:srgbClr val="FFFFFF"/>
                </a:solidFill>
                <a:latin typeface="Calibri Light"/>
                <a:cs typeface="Calibri Light"/>
              </a:rPr>
              <a:t>k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,</a:t>
            </a:r>
            <a:r>
              <a:rPr dirty="0" sz="2000" spc="-5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i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e  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Chex Rice Biscuits 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and </a:t>
            </a:r>
            <a:r>
              <a:rPr dirty="0" sz="2000" spc="2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40" b="0">
                <a:solidFill>
                  <a:srgbClr val="FFFFFF"/>
                </a:solidFill>
                <a:latin typeface="Calibri Light"/>
                <a:cs typeface="Calibri Light"/>
              </a:rPr>
              <a:t>K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llo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gg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dirty="0" sz="2000" spc="-12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F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l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-60" b="0">
                <a:solidFill>
                  <a:srgbClr val="FFFFFF"/>
                </a:solidFill>
                <a:latin typeface="Calibri Light"/>
                <a:cs typeface="Calibri Light"/>
              </a:rPr>
              <a:t>k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.</a:t>
            </a:r>
            <a:endParaRPr sz="20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50">
              <a:latin typeface="Calibri Light"/>
              <a:cs typeface="Calibri Light"/>
            </a:endParaRPr>
          </a:p>
          <a:p>
            <a:pPr marL="12700" marR="553085">
              <a:lnSpc>
                <a:spcPct val="100000"/>
              </a:lnSpc>
            </a:pP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hoto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g</a:t>
            </a:r>
            <a:r>
              <a:rPr dirty="0" sz="2000" spc="-9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ph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:</a:t>
            </a:r>
            <a:r>
              <a:rPr dirty="0" sz="2000" spc="-16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L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u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ie 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Richards</a:t>
            </a:r>
            <a:endParaRPr sz="20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715374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39529" y="4470336"/>
            <a:ext cx="2343785" cy="216598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 marR="352425">
              <a:lnSpc>
                <a:spcPct val="100000"/>
              </a:lnSpc>
              <a:spcBef>
                <a:spcPts val="125"/>
              </a:spcBef>
            </a:pPr>
            <a:r>
              <a:rPr dirty="0" sz="2000" spc="-10" b="0">
                <a:solidFill>
                  <a:srgbClr val="FFFFFF"/>
                </a:solidFill>
                <a:latin typeface="Calibri Light"/>
                <a:cs typeface="Calibri Light"/>
              </a:rPr>
              <a:t>Women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sampling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10" b="0">
                <a:solidFill>
                  <a:srgbClr val="FFFFFF"/>
                </a:solidFill>
                <a:latin typeface="Calibri Light"/>
                <a:cs typeface="Calibri Light"/>
              </a:rPr>
              <a:t>cheese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 and</a:t>
            </a:r>
            <a:r>
              <a:rPr dirty="0" sz="2000" spc="-10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wine</a:t>
            </a:r>
            <a:r>
              <a:rPr dirty="0" sz="2000" spc="-5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at</a:t>
            </a:r>
            <a:endParaRPr sz="20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i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tt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d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dirty="0" sz="2000" spc="-120" b="0">
                <a:solidFill>
                  <a:srgbClr val="FFFFFF"/>
                </a:solidFill>
                <a:latin typeface="Calibri Light"/>
                <a:cs typeface="Calibri Light"/>
              </a:rPr>
              <a:t>’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dirty="0" sz="2000" spc="-114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F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ine</a:t>
            </a:r>
            <a:r>
              <a:rPr dirty="0" sz="2000" spc="-3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W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ine</a:t>
            </a:r>
            <a:endParaRPr sz="20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M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-30" b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nts</a:t>
            </a:r>
            <a:r>
              <a:rPr dirty="0" sz="2000" spc="-11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in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145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oo</a:t>
            </a:r>
            <a:r>
              <a:rPr dirty="0" sz="2000" spc="-9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k.</a:t>
            </a:r>
            <a:endParaRPr sz="20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95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g</a:t>
            </a:r>
            <a:r>
              <a:rPr dirty="0" sz="2000" spc="-9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:</a:t>
            </a:r>
            <a:r>
              <a:rPr dirty="0" sz="2000" spc="-16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L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u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ie</a:t>
            </a:r>
            <a:endParaRPr sz="20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Richards</a:t>
            </a:r>
            <a:endParaRPr sz="20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4225" y="0"/>
            <a:ext cx="5495925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14130" y="5097843"/>
            <a:ext cx="3111500" cy="125031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 marR="653415">
              <a:lnSpc>
                <a:spcPct val="100000"/>
              </a:lnSpc>
              <a:spcBef>
                <a:spcPts val="125"/>
              </a:spcBef>
            </a:pP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Children</a:t>
            </a:r>
            <a:r>
              <a:rPr dirty="0" sz="2000" spc="-11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with</a:t>
            </a:r>
            <a:r>
              <a:rPr dirty="0" sz="2000" spc="-3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Coca-Cola </a:t>
            </a:r>
            <a:r>
              <a:rPr dirty="0" sz="2000" spc="-44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v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nding</a:t>
            </a:r>
            <a:r>
              <a:rPr dirty="0" sz="2000" spc="-13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10" b="0">
                <a:solidFill>
                  <a:srgbClr val="FFFFFF"/>
                </a:solidFill>
                <a:latin typeface="Calibri Light"/>
                <a:cs typeface="Calibri Light"/>
              </a:rPr>
              <a:t>m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-30" b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hin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.</a:t>
            </a:r>
            <a:endParaRPr sz="20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5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hoto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g</a:t>
            </a:r>
            <a:r>
              <a:rPr dirty="0" sz="2000" spc="-9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ph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:</a:t>
            </a:r>
            <a:r>
              <a:rPr dirty="0" sz="2000" spc="-16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L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u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ie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i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ds</a:t>
            </a:r>
            <a:endParaRPr sz="20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610599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91345" y="5606415"/>
            <a:ext cx="3107055" cy="94551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Jars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of</a:t>
            </a:r>
            <a:r>
              <a:rPr dirty="0" sz="2000" spc="-3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dried</a:t>
            </a:r>
            <a:r>
              <a:rPr dirty="0" sz="2000" spc="-9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fruit.</a:t>
            </a:r>
            <a:endParaRPr sz="20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95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g</a:t>
            </a:r>
            <a:r>
              <a:rPr dirty="0" sz="2000" spc="-9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:</a:t>
            </a:r>
            <a:r>
              <a:rPr dirty="0" sz="2000" spc="-16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L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u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ie</a:t>
            </a:r>
            <a:r>
              <a:rPr dirty="0" sz="2000" spc="-3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i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ds</a:t>
            </a:r>
            <a:endParaRPr sz="20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705849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72143" y="5397817"/>
            <a:ext cx="3125470" cy="125031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25"/>
              </a:spcBef>
            </a:pPr>
            <a:r>
              <a:rPr dirty="0" sz="2000" spc="-10" b="0">
                <a:solidFill>
                  <a:srgbClr val="FFFFFF"/>
                </a:solidFill>
                <a:latin typeface="Calibri Light"/>
                <a:cs typeface="Calibri Light"/>
              </a:rPr>
              <a:t>Women</a:t>
            </a:r>
            <a:r>
              <a:rPr dirty="0" sz="2000" spc="-10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20" b="0">
                <a:solidFill>
                  <a:srgbClr val="FFFFFF"/>
                </a:solidFill>
                <a:latin typeface="Calibri Light"/>
                <a:cs typeface="Calibri Light"/>
              </a:rPr>
              <a:t>and</a:t>
            </a:r>
            <a:r>
              <a:rPr dirty="0" sz="2000" spc="-9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children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admiring </a:t>
            </a:r>
            <a:r>
              <a:rPr dirty="0" sz="2000" spc="-434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-6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new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refrigerator.</a:t>
            </a:r>
            <a:endParaRPr sz="20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5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hoto</a:t>
            </a:r>
            <a:r>
              <a:rPr dirty="0" sz="2000" spc="35" b="0">
                <a:solidFill>
                  <a:srgbClr val="FFFFFF"/>
                </a:solidFill>
                <a:latin typeface="Calibri Light"/>
                <a:cs typeface="Calibri Light"/>
              </a:rPr>
              <a:t>g</a:t>
            </a:r>
            <a:r>
              <a:rPr dirty="0" sz="2000" spc="-9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ph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:</a:t>
            </a:r>
            <a:r>
              <a:rPr dirty="0" sz="2000" spc="-15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L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u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ie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i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ds</a:t>
            </a:r>
            <a:endParaRPr sz="20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686799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58631" y="5606415"/>
            <a:ext cx="3242310" cy="94551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000" spc="-10" b="0">
                <a:solidFill>
                  <a:srgbClr val="FFFFFF"/>
                </a:solidFill>
                <a:latin typeface="Calibri Light"/>
                <a:cs typeface="Calibri Light"/>
              </a:rPr>
              <a:t>Two</a:t>
            </a:r>
            <a:r>
              <a:rPr dirty="0" sz="2000" spc="-10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women</a:t>
            </a:r>
            <a:r>
              <a:rPr dirty="0" sz="2000" spc="-9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looking</a:t>
            </a:r>
            <a:r>
              <a:rPr dirty="0" sz="2000" spc="-7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in</a:t>
            </a:r>
            <a:r>
              <a:rPr dirty="0" sz="2000" spc="-9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20" b="0">
                <a:solidFill>
                  <a:srgbClr val="FFFFFF"/>
                </a:solidFill>
                <a:latin typeface="Calibri Light"/>
                <a:cs typeface="Calibri Light"/>
              </a:rPr>
              <a:t>an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oven.</a:t>
            </a:r>
            <a:endParaRPr sz="20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95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g</a:t>
            </a:r>
            <a:r>
              <a:rPr dirty="0" sz="2000" spc="-9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:</a:t>
            </a:r>
            <a:r>
              <a:rPr dirty="0" sz="2000" spc="-16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L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u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ie</a:t>
            </a:r>
            <a:r>
              <a:rPr dirty="0" sz="2000" spc="-3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i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ds</a:t>
            </a:r>
            <a:endParaRPr sz="20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686799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9525" y="0"/>
            <a:ext cx="4552950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904985" y="3715639"/>
            <a:ext cx="2671445" cy="277685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30"/>
              </a:spcBef>
            </a:pP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Front 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cover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of 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cookery </a:t>
            </a:r>
            <a:r>
              <a:rPr dirty="0" sz="2000" spc="-1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book 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featuring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copha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10" b="0">
                <a:solidFill>
                  <a:srgbClr val="FFFFFF"/>
                </a:solidFill>
                <a:latin typeface="Calibri Light"/>
                <a:cs typeface="Calibri Light"/>
              </a:rPr>
              <a:t>recipes. </a:t>
            </a:r>
            <a:r>
              <a:rPr dirty="0" sz="2000" spc="20" b="0">
                <a:solidFill>
                  <a:srgbClr val="FFFFFF"/>
                </a:solidFill>
                <a:latin typeface="Calibri Light"/>
                <a:cs typeface="Calibri Light"/>
              </a:rPr>
              <a:t>Image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of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a 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 woman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in </a:t>
            </a:r>
            <a:r>
              <a:rPr dirty="0" sz="2000" spc="20" b="0">
                <a:solidFill>
                  <a:srgbClr val="FFFFFF"/>
                </a:solidFill>
                <a:latin typeface="Calibri Light"/>
                <a:cs typeface="Calibri Light"/>
              </a:rPr>
              <a:t>an 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apron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holding</a:t>
            </a:r>
            <a:r>
              <a:rPr dirty="0" sz="2000" spc="-13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blo</a:t>
            </a:r>
            <a:r>
              <a:rPr dirty="0" sz="2000" spc="-30" b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k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f</a:t>
            </a:r>
            <a:r>
              <a:rPr dirty="0" sz="2000" spc="-8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30" b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op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, 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with a 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speach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bubble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saying</a:t>
            </a:r>
            <a:r>
              <a:rPr dirty="0" sz="2000" spc="-8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35" b="0">
                <a:solidFill>
                  <a:srgbClr val="FFFFFF"/>
                </a:solidFill>
                <a:latin typeface="Calibri Light"/>
                <a:cs typeface="Calibri Light"/>
              </a:rPr>
              <a:t>'Try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these</a:t>
            </a:r>
            <a:r>
              <a:rPr dirty="0" sz="2000" spc="-5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recipes... </a:t>
            </a:r>
            <a:r>
              <a:rPr dirty="0" sz="2000" spc="-434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nd</a:t>
            </a:r>
            <a:r>
              <a:rPr dirty="0" sz="2000" spc="-8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30" b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op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'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dirty="0" sz="2000" spc="-114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w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M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-165" b="0">
                <a:solidFill>
                  <a:srgbClr val="FFFFFF"/>
                </a:solidFill>
                <a:latin typeface="Calibri Light"/>
                <a:cs typeface="Calibri Light"/>
              </a:rPr>
              <a:t>L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spc="-8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'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'  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M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I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X</a:t>
            </a:r>
            <a:r>
              <a:rPr dirty="0" sz="2000" spc="-12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M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000" spc="35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D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'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.</a:t>
            </a:r>
            <a:endParaRPr sz="20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21801" y="5572442"/>
            <a:ext cx="3114040" cy="94551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000" spc="35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spc="-7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dog</a:t>
            </a:r>
            <a:r>
              <a:rPr dirty="0" sz="2000" spc="-6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v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nd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-17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,</a:t>
            </a:r>
            <a:r>
              <a:rPr dirty="0" sz="2000" spc="-5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M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l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dirty="0" sz="2000" spc="-16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V</a:t>
            </a:r>
            <a:r>
              <a:rPr dirty="0" sz="2000" spc="35" b="0">
                <a:solidFill>
                  <a:srgbClr val="FFFFFF"/>
                </a:solidFill>
                <a:latin typeface="Calibri Light"/>
                <a:cs typeface="Calibri Light"/>
              </a:rPr>
              <a:t>I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endParaRPr sz="20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95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hoto</a:t>
            </a:r>
            <a:r>
              <a:rPr dirty="0" sz="2000" spc="35" b="0">
                <a:solidFill>
                  <a:srgbClr val="FFFFFF"/>
                </a:solidFill>
                <a:latin typeface="Calibri Light"/>
                <a:cs typeface="Calibri Light"/>
              </a:rPr>
              <a:t>g</a:t>
            </a:r>
            <a:r>
              <a:rPr dirty="0" sz="2000" spc="-9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ph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:</a:t>
            </a:r>
            <a:r>
              <a:rPr dirty="0" sz="2000" spc="-16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L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u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ie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i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ds</a:t>
            </a:r>
            <a:endParaRPr sz="20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591549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72601" y="5864542"/>
            <a:ext cx="3115310" cy="94488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000" spc="35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m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m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de</a:t>
            </a:r>
            <a:r>
              <a:rPr dirty="0" sz="2000" spc="-10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pple</a:t>
            </a:r>
            <a:r>
              <a:rPr dirty="0" sz="2000" spc="-10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pi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.</a:t>
            </a:r>
            <a:endParaRPr sz="20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95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hoto</a:t>
            </a:r>
            <a:r>
              <a:rPr dirty="0" sz="2000" spc="35" b="0">
                <a:solidFill>
                  <a:srgbClr val="FFFFFF"/>
                </a:solidFill>
                <a:latin typeface="Calibri Light"/>
                <a:cs typeface="Calibri Light"/>
              </a:rPr>
              <a:t>g</a:t>
            </a:r>
            <a:r>
              <a:rPr dirty="0" sz="2000" spc="-9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ph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:</a:t>
            </a:r>
            <a:r>
              <a:rPr dirty="0" sz="2000" spc="-15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L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u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ie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i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ds</a:t>
            </a:r>
            <a:endParaRPr sz="20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9049"/>
            <a:ext cx="8667749" cy="683894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42984" y="5366702"/>
            <a:ext cx="3117215" cy="125031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Ice</a:t>
            </a:r>
            <a:r>
              <a:rPr dirty="0" sz="2000" spc="-4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cream</a:t>
            </a:r>
            <a:r>
              <a:rPr dirty="0" sz="2000" spc="-3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sundaes</a:t>
            </a:r>
            <a:r>
              <a:rPr dirty="0" sz="2000" spc="-5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with</a:t>
            </a:r>
            <a:r>
              <a:rPr dirty="0" sz="2000" spc="-8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waffle</a:t>
            </a:r>
            <a:endParaRPr sz="20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wedges.</a:t>
            </a:r>
            <a:endParaRPr sz="20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95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hoto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g</a:t>
            </a:r>
            <a:r>
              <a:rPr dirty="0" sz="2000" spc="-9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ph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:</a:t>
            </a:r>
            <a:r>
              <a:rPr dirty="0" sz="2000" spc="-16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L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u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ie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i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ds</a:t>
            </a:r>
            <a:endParaRPr sz="20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324849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693529" y="5250497"/>
            <a:ext cx="1616075" cy="125031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000" spc="-145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-5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nd</a:t>
            </a:r>
            <a:r>
              <a:rPr dirty="0" sz="2000" spc="-8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dirty="0" sz="2000" spc="-30" b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on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es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.</a:t>
            </a:r>
            <a:endParaRPr sz="20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950">
              <a:latin typeface="Calibri Light"/>
              <a:cs typeface="Calibri Light"/>
            </a:endParaRPr>
          </a:p>
          <a:p>
            <a:pPr marL="12700" marR="34290">
              <a:lnSpc>
                <a:spcPct val="100000"/>
              </a:lnSpc>
            </a:pP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Photographer: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Laurie</a:t>
            </a:r>
            <a:r>
              <a:rPr dirty="0" sz="2000" spc="-8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Richards</a:t>
            </a:r>
            <a:endParaRPr sz="20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001124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575165" y="4631753"/>
            <a:ext cx="2230120" cy="216598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25"/>
              </a:spcBef>
            </a:pP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Desserts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made 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from 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dried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fruits</a:t>
            </a:r>
            <a:r>
              <a:rPr dirty="0" sz="2000" spc="-4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on</a:t>
            </a:r>
            <a:r>
              <a:rPr dirty="0" sz="2000" spc="-9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table </a:t>
            </a:r>
            <a:r>
              <a:rPr dirty="0" sz="2000" spc="-434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with a 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decorative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table</a:t>
            </a:r>
            <a:r>
              <a:rPr dirty="0" sz="2000" spc="-11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cloth.</a:t>
            </a:r>
            <a:endParaRPr sz="20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5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Photographer:</a:t>
            </a:r>
            <a:endParaRPr sz="20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Laurie</a:t>
            </a:r>
            <a:r>
              <a:rPr dirty="0" sz="2000" spc="-5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Richards</a:t>
            </a:r>
            <a:endParaRPr sz="20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53549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727183" y="4470082"/>
            <a:ext cx="2302510" cy="186118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 marR="5080" indent="57150">
              <a:lnSpc>
                <a:spcPct val="100000"/>
              </a:lnSpc>
              <a:spcBef>
                <a:spcPts val="125"/>
              </a:spcBef>
            </a:pP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A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delivery 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cart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ut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ide</a:t>
            </a:r>
            <a:r>
              <a:rPr dirty="0" sz="2000" spc="-3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he</a:t>
            </a:r>
            <a:r>
              <a:rPr dirty="0" sz="2000" spc="-11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f  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"</a:t>
            </a:r>
            <a:r>
              <a:rPr dirty="0" sz="2000" spc="-190" b="0">
                <a:solidFill>
                  <a:srgbClr val="FFFFFF"/>
                </a:solidFill>
                <a:latin typeface="Calibri Light"/>
                <a:cs typeface="Calibri Light"/>
              </a:rPr>
              <a:t>W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.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.</a:t>
            </a:r>
            <a:r>
              <a:rPr dirty="0" sz="2000" spc="-12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dirty="0" sz="2000" spc="-9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,</a:t>
            </a:r>
            <a:r>
              <a:rPr dirty="0" sz="2000" spc="9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B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ut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5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”</a:t>
            </a:r>
            <a:endParaRPr sz="20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50">
              <a:latin typeface="Calibri Light"/>
              <a:cs typeface="Calibri Light"/>
            </a:endParaRPr>
          </a:p>
          <a:p>
            <a:pPr marL="12700" marR="795020">
              <a:lnSpc>
                <a:spcPct val="100000"/>
              </a:lnSpc>
              <a:spcBef>
                <a:spcPts val="5"/>
              </a:spcBef>
            </a:pP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g</a:t>
            </a:r>
            <a:r>
              <a:rPr dirty="0" sz="2000" spc="-9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: 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Unknown</a:t>
            </a:r>
            <a:endParaRPr sz="20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825" y="133350"/>
            <a:ext cx="9382125" cy="65722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84056" y="3208591"/>
            <a:ext cx="2586990" cy="308165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25"/>
              </a:spcBef>
            </a:pP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Page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9 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from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the 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'Recipes </a:t>
            </a:r>
            <a:r>
              <a:rPr dirty="0" sz="2000" spc="-44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80" b="0">
                <a:solidFill>
                  <a:srgbClr val="FFFFFF"/>
                </a:solidFill>
                <a:latin typeface="Calibri Light"/>
                <a:cs typeface="Calibri Light"/>
              </a:rPr>
              <a:t>f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-3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l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-30" b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ic</a:t>
            </a:r>
            <a:r>
              <a:rPr dirty="0" sz="2000" spc="3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30" b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oo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k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i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g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'</a:t>
            </a:r>
            <a:r>
              <a:rPr dirty="0" sz="2000" spc="-14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b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oo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k  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accompanying </a:t>
            </a:r>
            <a:r>
              <a:rPr dirty="0" sz="2000" spc="-10" b="0">
                <a:solidFill>
                  <a:srgbClr val="FFFFFF"/>
                </a:solidFill>
                <a:latin typeface="Calibri Light"/>
                <a:cs typeface="Calibri Light"/>
              </a:rPr>
              <a:t>Metters 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M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of</a:t>
            </a:r>
            <a:r>
              <a:rPr dirty="0" sz="2000" spc="-80" b="0">
                <a:solidFill>
                  <a:srgbClr val="FFFFFF"/>
                </a:solidFill>
                <a:latin typeface="Calibri Light"/>
                <a:cs typeface="Calibri Light"/>
              </a:rPr>
              <a:t>f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spc="-14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v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.</a:t>
            </a:r>
            <a:r>
              <a:rPr dirty="0" sz="2000" spc="-5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10" b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20" b="0">
                <a:solidFill>
                  <a:srgbClr val="FFFFFF"/>
                </a:solidFill>
                <a:latin typeface="Calibri Light"/>
                <a:cs typeface="Calibri Light"/>
              </a:rPr>
              <a:t>w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dirty="0" sz="2000" spc="-114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a  </a:t>
            </a:r>
            <a:r>
              <a:rPr dirty="0" sz="2000" spc="20" b="0">
                <a:solidFill>
                  <a:srgbClr val="FFFFFF"/>
                </a:solidFill>
                <a:latin typeface="Calibri Light"/>
                <a:cs typeface="Calibri Light"/>
              </a:rPr>
              <a:t>w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-10" b="0">
                <a:solidFill>
                  <a:srgbClr val="FFFFFF"/>
                </a:solidFill>
                <a:latin typeface="Calibri Light"/>
                <a:cs typeface="Calibri Light"/>
              </a:rPr>
              <a:t>m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dirty="0" sz="2000" spc="-8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pl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-30" b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ing</a:t>
            </a:r>
            <a:r>
              <a:rPr dirty="0" sz="2000" spc="-13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dirty="0" sz="2000" spc="-4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nd  p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ns</a:t>
            </a:r>
            <a:r>
              <a:rPr dirty="0" sz="2000" spc="-114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in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dirty="0" sz="2000" spc="-8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l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-30" b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ic</a:t>
            </a:r>
            <a:r>
              <a:rPr dirty="0" sz="2000" spc="3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v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n,  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and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holding a </a:t>
            </a:r>
            <a:r>
              <a:rPr dirty="0" sz="2000" spc="-30" b="0">
                <a:solidFill>
                  <a:srgbClr val="FFFFFF"/>
                </a:solidFill>
                <a:latin typeface="Calibri Light"/>
                <a:cs typeface="Calibri Light"/>
              </a:rPr>
              <a:t>tray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of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b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-60" b="0">
                <a:solidFill>
                  <a:srgbClr val="FFFFFF"/>
                </a:solidFill>
                <a:latin typeface="Calibri Light"/>
                <a:cs typeface="Calibri Light"/>
              </a:rPr>
              <a:t>k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d</a:t>
            </a:r>
            <a:r>
              <a:rPr dirty="0" sz="2000" spc="-8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g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oo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d</a:t>
            </a:r>
            <a:r>
              <a:rPr dirty="0" sz="2000" spc="-30" b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.</a:t>
            </a:r>
            <a:r>
              <a:rPr dirty="0" sz="2000" spc="-5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145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x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spc="-7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g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i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v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s 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instructions 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for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'Packing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the</a:t>
            </a:r>
            <a:r>
              <a:rPr dirty="0" sz="2000" spc="-4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Oven'.</a:t>
            </a:r>
            <a:endParaRPr sz="20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05250" y="0"/>
            <a:ext cx="43815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02444" y="4303331"/>
            <a:ext cx="2136140" cy="186118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25"/>
              </a:spcBef>
            </a:pP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Brown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cardboard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ration card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dated 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194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9</a:t>
            </a:r>
            <a:r>
              <a:rPr dirty="0" sz="2000" spc="-13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80" b="0">
                <a:solidFill>
                  <a:srgbClr val="FFFFFF"/>
                </a:solidFill>
                <a:latin typeface="Calibri Light"/>
                <a:cs typeface="Calibri Light"/>
              </a:rPr>
              <a:t>f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-3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nd  b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u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tt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-17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,</a:t>
            </a:r>
            <a:r>
              <a:rPr dirty="0" sz="2000" spc="-12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i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ss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u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d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-1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.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.  </a:t>
            </a:r>
            <a:r>
              <a:rPr dirty="0" sz="2000" spc="-10" b="0">
                <a:solidFill>
                  <a:srgbClr val="FFFFFF"/>
                </a:solidFill>
                <a:latin typeface="Calibri Light"/>
                <a:cs typeface="Calibri Light"/>
              </a:rPr>
              <a:t>Parrett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of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Balwyn 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North.</a:t>
            </a:r>
            <a:endParaRPr sz="20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28900" y="0"/>
            <a:ext cx="6534150" cy="66103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40570" y="3944048"/>
            <a:ext cx="2095500" cy="94488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25"/>
              </a:spcBef>
            </a:pP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'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l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ing</a:t>
            </a:r>
            <a:r>
              <a:rPr dirty="0" sz="2000" spc="-13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M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t  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ion</a:t>
            </a:r>
            <a:r>
              <a:rPr dirty="0" sz="2000" spc="-8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M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l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'</a:t>
            </a:r>
            <a:r>
              <a:rPr dirty="0" sz="2000" spc="-6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-30" b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ipe 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book</a:t>
            </a:r>
            <a:r>
              <a:rPr dirty="0" sz="2000" spc="-8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45" b="0">
                <a:solidFill>
                  <a:srgbClr val="FFFFFF"/>
                </a:solidFill>
                <a:latin typeface="Calibri Light"/>
                <a:cs typeface="Calibri Light"/>
              </a:rPr>
              <a:t>cover.</a:t>
            </a:r>
            <a:endParaRPr sz="20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0" y="76199"/>
            <a:ext cx="4572000" cy="678179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34475" y="4877371"/>
            <a:ext cx="2587625" cy="125031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25"/>
              </a:spcBef>
            </a:pP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Paper Bushells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China </a:t>
            </a:r>
            <a:r>
              <a:rPr dirty="0" sz="2000" spc="-50" b="0">
                <a:solidFill>
                  <a:srgbClr val="FFFFFF"/>
                </a:solidFill>
                <a:latin typeface="Calibri Light"/>
                <a:cs typeface="Calibri Light"/>
              </a:rPr>
              <a:t>Tea </a:t>
            </a:r>
            <a:r>
              <a:rPr dirty="0" sz="2000" spc="-44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advertisement 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cut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out of </a:t>
            </a:r>
            <a:r>
              <a:rPr dirty="0" sz="2000" spc="-44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The 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Australian Women's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10" b="0">
                <a:solidFill>
                  <a:srgbClr val="FFFFFF"/>
                </a:solidFill>
                <a:latin typeface="Calibri Light"/>
                <a:cs typeface="Calibri Light"/>
              </a:rPr>
              <a:t>Weekly</a:t>
            </a:r>
            <a:r>
              <a:rPr dirty="0" sz="2000" spc="-8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-</a:t>
            </a:r>
            <a:r>
              <a:rPr dirty="0" sz="2000" spc="4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January</a:t>
            </a:r>
            <a:r>
              <a:rPr dirty="0" sz="2000" spc="-8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20" b="0">
                <a:solidFill>
                  <a:srgbClr val="FFFFFF"/>
                </a:solidFill>
                <a:latin typeface="Calibri Light"/>
                <a:cs typeface="Calibri Light"/>
              </a:rPr>
              <a:t>7,</a:t>
            </a:r>
            <a:r>
              <a:rPr dirty="0" sz="2000" spc="-5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1950</a:t>
            </a:r>
            <a:endParaRPr sz="20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38525" y="0"/>
            <a:ext cx="5314950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34626" y="3096577"/>
            <a:ext cx="1893570" cy="308165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25"/>
              </a:spcBef>
            </a:pP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A 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baker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's 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horse 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20" b="0">
                <a:solidFill>
                  <a:srgbClr val="FFFFFF"/>
                </a:solidFill>
                <a:latin typeface="Calibri Light"/>
                <a:cs typeface="Calibri Light"/>
              </a:rPr>
              <a:t>and 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cart 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with the </a:t>
            </a:r>
            <a:r>
              <a:rPr dirty="0" sz="2000" spc="2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delivery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man 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d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ing</a:t>
            </a:r>
            <a:r>
              <a:rPr dirty="0" sz="2000" spc="-13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b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ide  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the</a:t>
            </a:r>
            <a:r>
              <a:rPr dirty="0" sz="2000" spc="-6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horse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20" b="0">
                <a:solidFill>
                  <a:srgbClr val="FFFFFF"/>
                </a:solidFill>
                <a:latin typeface="Calibri Light"/>
                <a:cs typeface="Calibri Light"/>
              </a:rPr>
              <a:t>and</a:t>
            </a:r>
            <a:r>
              <a:rPr dirty="0" sz="2000" spc="-11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5" b="0">
                <a:solidFill>
                  <a:srgbClr val="FFFFFF"/>
                </a:solidFill>
                <a:latin typeface="Calibri Light"/>
                <a:cs typeface="Calibri Light"/>
              </a:rPr>
              <a:t>two </a:t>
            </a:r>
            <a:r>
              <a:rPr dirty="0" sz="2000" spc="-434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children seated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in </a:t>
            </a:r>
            <a:r>
              <a:rPr dirty="0" sz="2000" spc="-44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the</a:t>
            </a:r>
            <a:r>
              <a:rPr dirty="0" sz="2000" spc="-5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cart,</a:t>
            </a:r>
            <a:r>
              <a:rPr dirty="0" sz="2000" spc="-6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Ballarat.</a:t>
            </a:r>
            <a:endParaRPr sz="20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50">
              <a:latin typeface="Calibri Light"/>
              <a:cs typeface="Calibri Light"/>
            </a:endParaRPr>
          </a:p>
          <a:p>
            <a:pPr marL="12700" marR="386080">
              <a:lnSpc>
                <a:spcPct val="100000"/>
              </a:lnSpc>
              <a:spcBef>
                <a:spcPts val="5"/>
              </a:spcBef>
            </a:pP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g</a:t>
            </a:r>
            <a:r>
              <a:rPr dirty="0" sz="2000" spc="-9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: 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Jane</a:t>
            </a:r>
            <a:r>
              <a:rPr dirty="0" sz="2000" spc="-5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Holmes</a:t>
            </a:r>
            <a:endParaRPr sz="20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81025"/>
            <a:ext cx="9439274" cy="56673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2021-10-29T00:48:12Z</dcterms:created>
  <dcterms:modified xsi:type="dcterms:W3CDTF">2021-10-29T00:48:12Z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2020-09-30T00:00:00Z</vt:filetime>
  </property>
  <property fmtid="{D5CDD505-2E9C-101B-9397-08002B2CF9AE}" pid="3" name="LastSaved">
    <vt:filetime>2021-10-29T00:00:00Z</vt:filetime>
  </property>
</Properties>
</file>