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Source Sans Pro" panose="020B0503030403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5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70b5b0c7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70b5b0c7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70b5b0c7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70b5b0c7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70b5b0c7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70b5b0c7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70b5b0c7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70b5b0c7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70054ff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70054ff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708bc1de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708bc1de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708bc1de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708bc1d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70b5b0c7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70b5b0c7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70b5b0c7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70b5b0c7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70b5b0c7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70b5b0c7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0b5b0c7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0b5b0c7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70b5b0c7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70b5b0c7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useumsvictoria.com.au/media-releases/cutting-emissions-and-energy-bills-at-museums-victori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playlist?list=PLDP58nenCzbQC3xplUrPRWpGf70qNyVWh" TargetMode="External"/><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youtube.com/watch?v=N-9HUD8hPd8" TargetMode="External"/><Relationship Id="rId5" Type="http://schemas.openxmlformats.org/officeDocument/2006/relationships/image" Target="../media/image5.jpg"/><Relationship Id="rId4" Type="http://schemas.openxmlformats.org/officeDocument/2006/relationships/hyperlink" Target="http://www.youtube.com/watch?v=i3PltijS_N8"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playlist?list=PLDP58nenCzbQC3xplUrPRWpGf70qNyVWh" TargetMode="External"/><Relationship Id="rId7"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youtube.com/watch?v=bMfPih_Kkys" TargetMode="External"/><Relationship Id="rId5" Type="http://schemas.openxmlformats.org/officeDocument/2006/relationships/image" Target="../media/image7.jpg"/><Relationship Id="rId4" Type="http://schemas.openxmlformats.org/officeDocument/2006/relationships/hyperlink" Target="http://www.youtube.com/watch?v=F-5N_VVJky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3-jthvl8O1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www.youtube.com/watch?v=3-jthvl8O1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Activity 2 - More power and cleaner too</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workbook</a:t>
            </a:r>
            <a:endParaRPr/>
          </a:p>
        </p:txBody>
      </p:sp>
      <p:pic>
        <p:nvPicPr>
          <p:cNvPr id="56" name="Google Shape;56;p13" title="Scienceworks"/>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Energy research task</a:t>
            </a: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is your house powered?</a:t>
            </a:r>
            <a:endParaRPr/>
          </a:p>
          <a:p>
            <a:pPr marL="0" lvl="0" indent="0" algn="l" rtl="0">
              <a:spcBef>
                <a:spcPts val="1600"/>
              </a:spcBef>
              <a:spcAft>
                <a:spcPts val="0"/>
              </a:spcAft>
              <a:buNone/>
            </a:pPr>
            <a:r>
              <a:rPr lang="en"/>
              <a:t>Check with the bill payer in your household. What percentage of your household power comes from renewable and what percentage comes from non-renewable sources?</a:t>
            </a:r>
            <a:endParaRPr/>
          </a:p>
          <a:p>
            <a:pPr marL="0" lvl="0" indent="0" algn="l" rtl="0">
              <a:spcBef>
                <a:spcPts val="1600"/>
              </a:spcBef>
              <a:spcAft>
                <a:spcPts val="0"/>
              </a:spcAft>
              <a:buNone/>
            </a:pPr>
            <a:r>
              <a:rPr lang="en"/>
              <a:t>Some electricity bills can tell you this or the information may be on the website of the energy retailer. </a:t>
            </a:r>
            <a:endParaRPr sz="1100">
              <a:solidFill>
                <a:schemeClr val="dk1"/>
              </a:solidFill>
            </a:endParaRPr>
          </a:p>
          <a:p>
            <a:pPr marL="0" lvl="0" indent="0" algn="l" rtl="0">
              <a:spcBef>
                <a:spcPts val="1600"/>
              </a:spcBef>
              <a:spcAft>
                <a:spcPts val="1600"/>
              </a:spcAft>
              <a:buNone/>
            </a:pPr>
            <a:endParaRPr/>
          </a:p>
        </p:txBody>
      </p:sp>
      <p:pic>
        <p:nvPicPr>
          <p:cNvPr id="120" name="Google Shape;120;p22" title="&quot;&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you know?</a:t>
            </a:r>
            <a:endParaRPr/>
          </a:p>
        </p:txBody>
      </p:sp>
      <p:sp>
        <p:nvSpPr>
          <p:cNvPr id="126" name="Google Shape;126;p23"/>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While flexible printed solar panels are not yet widely available, Museums Victoria has installed 2,743 standard solar panels across its different sites to save 1,316,288 kilowatt hours (kWh) per year. You can read more about it in this article here: </a:t>
            </a:r>
            <a:r>
              <a:rPr lang="en" u="sng">
                <a:solidFill>
                  <a:srgbClr val="1155CC"/>
                </a:solidFill>
                <a:hlinkClick r:id="rId3"/>
              </a:rPr>
              <a:t>MV solar panels</a:t>
            </a:r>
            <a:r>
              <a:rPr lang="en">
                <a:solidFill>
                  <a:schemeClr val="dk1"/>
                </a:solidFill>
              </a:rPr>
              <a:t>. For a comparison, a 5 person household uses 7,300 kWh per year. </a:t>
            </a:r>
            <a:endParaRPr>
              <a:solidFill>
                <a:schemeClr val="dk1"/>
              </a:solidFill>
            </a:endParaRPr>
          </a:p>
          <a:p>
            <a:pPr marL="0" lvl="0" indent="0" algn="l" rtl="0">
              <a:spcBef>
                <a:spcPts val="0"/>
              </a:spcBef>
              <a:spcAft>
                <a:spcPts val="1600"/>
              </a:spcAft>
              <a:buNone/>
            </a:pPr>
            <a:endParaRPr/>
          </a:p>
        </p:txBody>
      </p:sp>
      <p:pic>
        <p:nvPicPr>
          <p:cNvPr id="127" name="Google Shape;127;p23" title="&quot;&quot;"/>
          <p:cNvPicPr preferRelativeResize="0"/>
          <p:nvPr/>
        </p:nvPicPr>
        <p:blipFill>
          <a:blip r:embed="rId4">
            <a:alphaModFix/>
          </a:blip>
          <a:stretch>
            <a:fillRect/>
          </a:stretch>
        </p:blipFill>
        <p:spPr>
          <a:xfrm>
            <a:off x="6428025" y="4348430"/>
            <a:ext cx="2564124" cy="545300"/>
          </a:xfrm>
          <a:prstGeom prst="rect">
            <a:avLst/>
          </a:prstGeom>
          <a:noFill/>
          <a:ln>
            <a:noFill/>
          </a:ln>
        </p:spPr>
      </p:pic>
      <p:pic>
        <p:nvPicPr>
          <p:cNvPr id="128" name="Google Shape;128;p23" title="Solar panels on Melbourne Museum roof"/>
          <p:cNvPicPr preferRelativeResize="0"/>
          <p:nvPr/>
        </p:nvPicPr>
        <p:blipFill>
          <a:blip r:embed="rId5">
            <a:alphaModFix/>
          </a:blip>
          <a:stretch>
            <a:fillRect/>
          </a:stretch>
        </p:blipFill>
        <p:spPr>
          <a:xfrm>
            <a:off x="4572000" y="915575"/>
            <a:ext cx="4267200" cy="2844800"/>
          </a:xfrm>
          <a:prstGeom prst="rect">
            <a:avLst/>
          </a:prstGeom>
          <a:noFill/>
          <a:ln>
            <a:noFill/>
          </a:ln>
        </p:spPr>
      </p:pic>
      <p:sp>
        <p:nvSpPr>
          <p:cNvPr id="129" name="Google Shape;129;p23"/>
          <p:cNvSpPr txBox="1"/>
          <p:nvPr/>
        </p:nvSpPr>
        <p:spPr>
          <a:xfrm>
            <a:off x="4472175" y="3839500"/>
            <a:ext cx="4367100" cy="6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687480"/>
                </a:solidFill>
                <a:highlight>
                  <a:srgbClr val="FFFFFF"/>
                </a:highlight>
                <a:latin typeface="Source Sans Pro"/>
                <a:ea typeface="Source Sans Pro"/>
                <a:cs typeface="Source Sans Pro"/>
                <a:sym typeface="Source Sans Pro"/>
              </a:rPr>
              <a:t>The Hon. Robin Scott, Assistant Treasurer and The Hon. Lily D'Ambrosio, Minister for Energy, Environment and Climate Change, on the Melbourne Museum roof among the 2,700 new solar panels.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Still curious?</a:t>
            </a:r>
            <a:endParaRPr/>
          </a:p>
        </p:txBody>
      </p:sp>
      <p:sp>
        <p:nvSpPr>
          <p:cNvPr id="135" name="Google Shape;135;p24"/>
          <p:cNvSpPr txBox="1">
            <a:spLocks noGrp="1"/>
          </p:cNvSpPr>
          <p:nvPr>
            <p:ph type="body" idx="1"/>
          </p:nvPr>
        </p:nvSpPr>
        <p:spPr>
          <a:xfrm>
            <a:off x="3146575" y="246250"/>
            <a:ext cx="5305200" cy="11190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a:t>See what experts think the future could look like in medicine, food, building and more in </a:t>
            </a:r>
            <a:r>
              <a:rPr lang="en" u="sng">
                <a:solidFill>
                  <a:schemeClr val="hlink"/>
                </a:solidFill>
                <a:hlinkClick r:id="rId3"/>
              </a:rPr>
              <a:t>other Think Ahead expert videos.</a:t>
            </a:r>
            <a:r>
              <a:rPr lang="en"/>
              <a:t> </a:t>
            </a:r>
            <a:endParaRPr/>
          </a:p>
        </p:txBody>
      </p:sp>
      <p:pic>
        <p:nvPicPr>
          <p:cNvPr id="136" name="Google Shape;136;p24" descr="Dr Daniel Moon is a surgeon and urologist. Here he shows us how new technologies, such as the da Vinci robotic surgical system, are helping surgeons treat patients and manage diseases more effectively. More at http://museumvictoria.com.au/thinkahead" title="Future Medicine - Daniel Moon">
            <a:hlinkClick r:id="rId4"/>
          </p:cNvPr>
          <p:cNvPicPr preferRelativeResize="0"/>
          <p:nvPr/>
        </p:nvPicPr>
        <p:blipFill>
          <a:blip r:embed="rId5">
            <a:alphaModFix/>
          </a:blip>
          <a:stretch>
            <a:fillRect/>
          </a:stretch>
        </p:blipFill>
        <p:spPr>
          <a:xfrm>
            <a:off x="311699" y="1558725"/>
            <a:ext cx="3603000" cy="2702250"/>
          </a:xfrm>
          <a:prstGeom prst="rect">
            <a:avLst/>
          </a:prstGeom>
          <a:noFill/>
          <a:ln>
            <a:noFill/>
          </a:ln>
        </p:spPr>
      </p:pic>
      <p:pic>
        <p:nvPicPr>
          <p:cNvPr id="137" name="Google Shape;137;p24" descr="Joost Bakker is a sustainable designer and builder. He believes that houses of the future should be made out of all natural, non-toxic materials that are endlessly recyclable. Joost's sustainable house was built using natural, recycled materials such as straw, bricks, steel, timber and glass. But best of all, Joost's house has a green roof!&#10;&#10;More at: http://museumvictoria.com.au/thinkahead" title="Sustainable Cities - Joost Bakker">
            <a:hlinkClick r:id="rId6"/>
          </p:cNvPr>
          <p:cNvPicPr preferRelativeResize="0"/>
          <p:nvPr/>
        </p:nvPicPr>
        <p:blipFill>
          <a:blip r:embed="rId7">
            <a:alphaModFix/>
          </a:blip>
          <a:stretch>
            <a:fillRect/>
          </a:stretch>
        </p:blipFill>
        <p:spPr>
          <a:xfrm>
            <a:off x="4572000" y="1558713"/>
            <a:ext cx="3603000" cy="2702250"/>
          </a:xfrm>
          <a:prstGeom prst="rect">
            <a:avLst/>
          </a:prstGeom>
          <a:noFill/>
          <a:ln>
            <a:noFill/>
          </a:ln>
        </p:spPr>
      </p:pic>
      <p:sp>
        <p:nvSpPr>
          <p:cNvPr id="138" name="Google Shape;138;p24"/>
          <p:cNvSpPr txBox="1"/>
          <p:nvPr/>
        </p:nvSpPr>
        <p:spPr>
          <a:xfrm>
            <a:off x="321325" y="4465875"/>
            <a:ext cx="3603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Da Vinci Surgical Robot</a:t>
            </a:r>
            <a:endParaRPr/>
          </a:p>
        </p:txBody>
      </p:sp>
      <p:sp>
        <p:nvSpPr>
          <p:cNvPr id="139" name="Google Shape;139;p24"/>
          <p:cNvSpPr txBox="1"/>
          <p:nvPr/>
        </p:nvSpPr>
        <p:spPr>
          <a:xfrm>
            <a:off x="4490550" y="4348425"/>
            <a:ext cx="3603000" cy="6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Eco - architecture</a:t>
            </a:r>
            <a:endParaRPr/>
          </a:p>
        </p:txBody>
      </p:sp>
      <p:pic>
        <p:nvPicPr>
          <p:cNvPr id="140" name="Google Shape;140;p24" title="&quot;&quot;"/>
          <p:cNvPicPr preferRelativeResize="0"/>
          <p:nvPr/>
        </p:nvPicPr>
        <p:blipFill>
          <a:blip r:embed="rId8">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Still curious?</a:t>
            </a:r>
            <a:endParaRPr/>
          </a:p>
        </p:txBody>
      </p:sp>
      <p:sp>
        <p:nvSpPr>
          <p:cNvPr id="146" name="Google Shape;146;p25"/>
          <p:cNvSpPr txBox="1">
            <a:spLocks noGrp="1"/>
          </p:cNvSpPr>
          <p:nvPr>
            <p:ph type="body" idx="1"/>
          </p:nvPr>
        </p:nvSpPr>
        <p:spPr>
          <a:xfrm>
            <a:off x="3146575" y="246250"/>
            <a:ext cx="5305200" cy="11190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a:t>See what experts think the future could look like in medicine, food, building and more in </a:t>
            </a:r>
            <a:r>
              <a:rPr lang="en" u="sng">
                <a:solidFill>
                  <a:schemeClr val="hlink"/>
                </a:solidFill>
                <a:hlinkClick r:id="rId3"/>
              </a:rPr>
              <a:t>other Think Ahead expert videos.</a:t>
            </a:r>
            <a:r>
              <a:rPr lang="en"/>
              <a:t> </a:t>
            </a:r>
            <a:endParaRPr/>
          </a:p>
        </p:txBody>
      </p:sp>
      <p:sp>
        <p:nvSpPr>
          <p:cNvPr id="147" name="Google Shape;147;p25"/>
          <p:cNvSpPr txBox="1"/>
          <p:nvPr/>
        </p:nvSpPr>
        <p:spPr>
          <a:xfrm>
            <a:off x="321325" y="4465875"/>
            <a:ext cx="3603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Food as medicine</a:t>
            </a:r>
            <a:endParaRPr/>
          </a:p>
        </p:txBody>
      </p:sp>
      <p:sp>
        <p:nvSpPr>
          <p:cNvPr id="148" name="Google Shape;148;p25"/>
          <p:cNvSpPr txBox="1"/>
          <p:nvPr/>
        </p:nvSpPr>
        <p:spPr>
          <a:xfrm>
            <a:off x="4377450" y="4465875"/>
            <a:ext cx="3603000" cy="6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Bionic eyes and ears</a:t>
            </a:r>
            <a:endParaRPr/>
          </a:p>
        </p:txBody>
      </p:sp>
      <p:pic>
        <p:nvPicPr>
          <p:cNvPr id="149" name="Google Shape;149;p25" descr="Dr Regina Belski works in the field of Dietetics and Human Nutrition. Through her story about a special little bean called lupin, Regina tells us how people in the future will be able to use some foods as a medicine.&#10;&#10;More at: http://museumvictoria.com.au/thinkahead" title="Future Food - Regina Belski">
            <a:hlinkClick r:id="rId4"/>
          </p:cNvPr>
          <p:cNvPicPr preferRelativeResize="0"/>
          <p:nvPr/>
        </p:nvPicPr>
        <p:blipFill>
          <a:blip r:embed="rId5">
            <a:alphaModFix/>
          </a:blip>
          <a:stretch>
            <a:fillRect/>
          </a:stretch>
        </p:blipFill>
        <p:spPr>
          <a:xfrm>
            <a:off x="152400" y="1517650"/>
            <a:ext cx="3727766" cy="2795825"/>
          </a:xfrm>
          <a:prstGeom prst="rect">
            <a:avLst/>
          </a:prstGeom>
          <a:noFill/>
          <a:ln>
            <a:noFill/>
          </a:ln>
        </p:spPr>
      </p:pic>
      <p:pic>
        <p:nvPicPr>
          <p:cNvPr id="150" name="Google Shape;150;p25" descr="Robert Shepherd works in the new frontier of medical bionics. He explains the basic elements of the bionic ear and the bionic eye and how this technology will treat people in the future.&#10;&#10;More at: http://museumvictoria.com.au/thinkahead" title="Future Medicine - Robert Shepherd">
            <a:hlinkClick r:id="rId6"/>
          </p:cNvPr>
          <p:cNvPicPr preferRelativeResize="0"/>
          <p:nvPr/>
        </p:nvPicPr>
        <p:blipFill>
          <a:blip r:embed="rId7">
            <a:alphaModFix/>
          </a:blip>
          <a:stretch>
            <a:fillRect/>
          </a:stretch>
        </p:blipFill>
        <p:spPr>
          <a:xfrm>
            <a:off x="4377441" y="1517650"/>
            <a:ext cx="3727766" cy="2795825"/>
          </a:xfrm>
          <a:prstGeom prst="rect">
            <a:avLst/>
          </a:prstGeom>
          <a:noFill/>
          <a:ln>
            <a:noFill/>
          </a:ln>
        </p:spPr>
      </p:pic>
      <p:pic>
        <p:nvPicPr>
          <p:cNvPr id="151" name="Google Shape;151;p25" title="&quot;&quot;"/>
          <p:cNvPicPr preferRelativeResize="0"/>
          <p:nvPr/>
        </p:nvPicPr>
        <p:blipFill>
          <a:blip r:embed="rId8">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60"/>
        <p:cNvGrpSpPr/>
        <p:nvPr/>
      </p:nvGrpSpPr>
      <p:grpSpPr>
        <a:xfrm>
          <a:off x="0" y="0"/>
          <a:ext cx="0" cy="0"/>
          <a:chOff x="0" y="0"/>
          <a:chExt cx="0" cy="0"/>
        </a:xfrm>
      </p:grpSpPr>
      <p:sp>
        <p:nvSpPr>
          <p:cNvPr id="18" name="Title 17"/>
          <p:cNvSpPr>
            <a:spLocks noGrp="1"/>
          </p:cNvSpPr>
          <p:nvPr>
            <p:ph type="title"/>
          </p:nvPr>
        </p:nvSpPr>
        <p:spPr/>
        <p:txBody>
          <a:bodyPr/>
          <a:lstStyle/>
          <a:p>
            <a:endParaRPr lang="en-AU"/>
          </a:p>
        </p:txBody>
      </p:sp>
      <p:sp>
        <p:nvSpPr>
          <p:cNvPr id="19" name="Text Placeholder 18"/>
          <p:cNvSpPr>
            <a:spLocks noGrp="1"/>
          </p:cNvSpPr>
          <p:nvPr>
            <p:ph type="body" idx="1"/>
          </p:nvPr>
        </p:nvSpPr>
        <p:spPr/>
        <p:txBody>
          <a:bodyPr/>
          <a:lstStyle/>
          <a:p>
            <a:endParaRPr lang="en-AU"/>
          </a:p>
        </p:txBody>
      </p:sp>
      <p:pic>
        <p:nvPicPr>
          <p:cNvPr id="63" name="Google Shape;63;p14" title="Entrance to Think Ahead"/>
          <p:cNvPicPr preferRelativeResize="0"/>
          <p:nvPr/>
        </p:nvPicPr>
        <p:blipFill>
          <a:blip r:embed="rId3">
            <a:alphaModFix/>
          </a:blip>
          <a:stretch>
            <a:fillRect/>
          </a:stretch>
        </p:blipFill>
        <p:spPr>
          <a:xfrm>
            <a:off x="0" y="-999125"/>
            <a:ext cx="9143999" cy="6236530"/>
          </a:xfrm>
          <a:prstGeom prst="rect">
            <a:avLst/>
          </a:prstGeom>
          <a:noFill/>
          <a:ln>
            <a:noFill/>
          </a:ln>
        </p:spPr>
      </p:pic>
      <p:sp>
        <p:nvSpPr>
          <p:cNvPr id="64" name="Google Shape;64;p14"/>
          <p:cNvSpPr txBox="1"/>
          <p:nvPr/>
        </p:nvSpPr>
        <p:spPr>
          <a:xfrm rot="805458">
            <a:off x="2857417" y="2945918"/>
            <a:ext cx="5007312" cy="7809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The </a:t>
            </a:r>
            <a:r>
              <a:rPr lang="en" i="1" dirty="0">
                <a:solidFill>
                  <a:srgbClr val="FFFFFF"/>
                </a:solidFill>
              </a:rPr>
              <a:t>Think Ahead</a:t>
            </a:r>
            <a:r>
              <a:rPr lang="en" dirty="0">
                <a:solidFill>
                  <a:srgbClr val="FFFFFF"/>
                </a:solidFill>
              </a:rPr>
              <a:t> gallery at Scienceworks explores innovations past and present that will help shape our future. </a:t>
            </a:r>
            <a:endParaRPr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resource</a:t>
            </a:r>
            <a:endParaRPr/>
          </a:p>
        </p:txBody>
      </p:sp>
      <p:sp>
        <p:nvSpPr>
          <p:cNvPr id="70" name="Google Shape;70;p15"/>
          <p:cNvSpPr txBox="1">
            <a:spLocks noGrp="1"/>
          </p:cNvSpPr>
          <p:nvPr>
            <p:ph type="body" idx="1"/>
          </p:nvPr>
        </p:nvSpPr>
        <p:spPr>
          <a:xfrm>
            <a:off x="5783875" y="1076650"/>
            <a:ext cx="2936400" cy="12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Sustainable Cities</a:t>
            </a:r>
            <a:endParaRPr/>
          </a:p>
          <a:p>
            <a:pPr marL="0" lvl="0" indent="0" algn="l" rtl="0">
              <a:spcBef>
                <a:spcPts val="1600"/>
              </a:spcBef>
              <a:spcAft>
                <a:spcPts val="0"/>
              </a:spcAft>
              <a:buClr>
                <a:schemeClr val="dk1"/>
              </a:buClr>
              <a:buSzPts val="1100"/>
              <a:buFont typeface="Arial"/>
              <a:buNone/>
            </a:pPr>
            <a:r>
              <a:rPr lang="en" sz="1100">
                <a:solidFill>
                  <a:schemeClr val="dk1"/>
                </a:solidFill>
              </a:rPr>
              <a:t>Watch this video resource on </a:t>
            </a:r>
            <a:r>
              <a:rPr lang="en" sz="1100" u="sng">
                <a:solidFill>
                  <a:srgbClr val="1155CC"/>
                </a:solidFill>
                <a:hlinkClick r:id="rId3"/>
              </a:rPr>
              <a:t>printable solar panels</a:t>
            </a:r>
            <a:r>
              <a:rPr lang="en" sz="1100">
                <a:solidFill>
                  <a:schemeClr val="dk1"/>
                </a:solidFill>
              </a:rPr>
              <a:t> with Dr Scott Watkins. Dr Watkins describes how solar panels can now be cheaply printed on flexible materials. If we attach these to every available surface that sunlight hits, we could be producing more electricity.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a:t>
            </a:r>
            <a:endParaRPr sz="1100">
              <a:solidFill>
                <a:schemeClr val="dk1"/>
              </a:solidFill>
            </a:endParaRPr>
          </a:p>
        </p:txBody>
      </p:sp>
      <p:pic>
        <p:nvPicPr>
          <p:cNvPr id="71" name="Google Shape;71;p15" descr="Dr Scott Watkins is a scientist who is working on new technologies to produce low-cost, printable, plastic solar cells. He believes that these flexible solar cells will be used in the future to generate electricity on a broad range of surfaces such as buildings, windows, cars and even clothing.&#10;&#10;More at: http://museumvictoria.com.au/thinkahead" title="Sustainable Cities - Scott Watkins">
            <a:hlinkClick r:id="rId4"/>
          </p:cNvPr>
          <p:cNvPicPr preferRelativeResize="0"/>
          <p:nvPr/>
        </p:nvPicPr>
        <p:blipFill>
          <a:blip r:embed="rId5">
            <a:alphaModFix/>
          </a:blip>
          <a:stretch>
            <a:fillRect/>
          </a:stretch>
        </p:blipFill>
        <p:spPr>
          <a:xfrm>
            <a:off x="311700" y="1076650"/>
            <a:ext cx="5013950" cy="37604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of three places where these flexible solar panels could be installed:</a:t>
            </a:r>
            <a:endParaRPr/>
          </a:p>
          <a:p>
            <a:pPr marL="0" lvl="0" indent="0" algn="l" rtl="0">
              <a:spcBef>
                <a:spcPts val="1600"/>
              </a:spcBef>
              <a:spcAft>
                <a:spcPts val="0"/>
              </a:spcAft>
              <a:buNone/>
            </a:pPr>
            <a:r>
              <a:rPr lang="en"/>
              <a:t>1.</a:t>
            </a:r>
            <a:endParaRPr/>
          </a:p>
          <a:p>
            <a:pPr marL="0" lvl="0" indent="0" algn="l" rtl="0">
              <a:spcBef>
                <a:spcPts val="1600"/>
              </a:spcBef>
              <a:spcAft>
                <a:spcPts val="0"/>
              </a:spcAft>
              <a:buNone/>
            </a:pPr>
            <a:endParaRPr/>
          </a:p>
          <a:p>
            <a:pPr marL="0" lvl="0" indent="0" algn="l" rtl="0">
              <a:spcBef>
                <a:spcPts val="1600"/>
              </a:spcBef>
              <a:spcAft>
                <a:spcPts val="0"/>
              </a:spcAft>
              <a:buNone/>
            </a:pPr>
            <a:r>
              <a:rPr lang="en"/>
              <a:t>2.</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3.</a:t>
            </a:r>
            <a:endParaRPr/>
          </a:p>
        </p:txBody>
      </p:sp>
      <p:pic>
        <p:nvPicPr>
          <p:cNvPr id="78" name="Google Shape;78;p16" title="Scienceworks"/>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design</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Choose one of the ideas and make a drawing, a model from recycled materials or a 3D digital design to communicate your concept. </a:t>
            </a:r>
            <a:endParaRPr/>
          </a:p>
          <a:p>
            <a:pPr marL="0" lvl="0" indent="0" algn="l" rtl="0">
              <a:spcBef>
                <a:spcPts val="1600"/>
              </a:spcBef>
              <a:spcAft>
                <a:spcPts val="1600"/>
              </a:spcAft>
              <a:buNone/>
            </a:pPr>
            <a:r>
              <a:rPr lang="en"/>
              <a:t>Ask your teacher to share your design with us on social media. </a:t>
            </a:r>
            <a:endParaRPr/>
          </a:p>
        </p:txBody>
      </p:sp>
      <p:pic>
        <p:nvPicPr>
          <p:cNvPr id="85" name="Google Shape;85;p17" title="&quot;&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Energy research task</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your own research:</a:t>
            </a:r>
            <a:endParaRPr/>
          </a:p>
          <a:p>
            <a:pPr marL="0" lvl="0" indent="0" algn="l" rtl="0">
              <a:spcBef>
                <a:spcPts val="1600"/>
              </a:spcBef>
              <a:spcAft>
                <a:spcPts val="1600"/>
              </a:spcAft>
              <a:buNone/>
            </a:pPr>
            <a:r>
              <a:rPr lang="en"/>
              <a:t>What does it mean for an energy source to be renewable or non-renewable?</a:t>
            </a:r>
            <a:endParaRPr/>
          </a:p>
        </p:txBody>
      </p:sp>
      <p:pic>
        <p:nvPicPr>
          <p:cNvPr id="92" name="Google Shape;92;p18" title="&quot;&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Energy research task</a:t>
            </a: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 some energy sources that are non-renewable:</a:t>
            </a:r>
            <a:endParaRPr/>
          </a:p>
          <a:p>
            <a:pPr marL="0" lvl="0" indent="0" algn="l" rtl="0">
              <a:spcBef>
                <a:spcPts val="1600"/>
              </a:spcBef>
              <a:spcAft>
                <a:spcPts val="0"/>
              </a:spcAft>
              <a:buNone/>
            </a:pPr>
            <a:r>
              <a:rPr lang="en"/>
              <a:t>(add some images if you like)</a:t>
            </a:r>
            <a:endParaRPr/>
          </a:p>
          <a:p>
            <a:pPr marL="0" lvl="0" indent="0" algn="l" rtl="0">
              <a:spcBef>
                <a:spcPts val="1600"/>
              </a:spcBef>
              <a:spcAft>
                <a:spcPts val="0"/>
              </a:spcAft>
              <a:buNone/>
            </a:pPr>
            <a:r>
              <a:rPr lang="en"/>
              <a:t>1.</a:t>
            </a:r>
            <a:endParaRPr/>
          </a:p>
          <a:p>
            <a:pPr marL="0" lvl="0" indent="0" algn="l" rtl="0">
              <a:spcBef>
                <a:spcPts val="1600"/>
              </a:spcBef>
              <a:spcAft>
                <a:spcPts val="0"/>
              </a:spcAft>
              <a:buNone/>
            </a:pPr>
            <a:r>
              <a:rPr lang="en"/>
              <a:t>2.</a:t>
            </a:r>
            <a:endParaRPr/>
          </a:p>
          <a:p>
            <a:pPr marL="0" lvl="0" indent="0" algn="l" rtl="0">
              <a:spcBef>
                <a:spcPts val="1600"/>
              </a:spcBef>
              <a:spcAft>
                <a:spcPts val="0"/>
              </a:spcAft>
              <a:buNone/>
            </a:pPr>
            <a:r>
              <a:rPr lang="en"/>
              <a:t>3.</a:t>
            </a:r>
            <a:endParaRPr/>
          </a:p>
          <a:p>
            <a:pPr marL="0" lvl="0" indent="0" algn="l" rtl="0">
              <a:spcBef>
                <a:spcPts val="1600"/>
              </a:spcBef>
              <a:spcAft>
                <a:spcPts val="1600"/>
              </a:spcAft>
              <a:buNone/>
            </a:pPr>
            <a:r>
              <a:rPr lang="en"/>
              <a:t>4.</a:t>
            </a:r>
            <a:endParaRPr/>
          </a:p>
        </p:txBody>
      </p:sp>
      <p:pic>
        <p:nvPicPr>
          <p:cNvPr id="99" name="Google Shape;99;p19" title="&quot;&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Energy research task</a:t>
            </a: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 some energy sources that are renewable:</a:t>
            </a:r>
            <a:endParaRPr/>
          </a:p>
          <a:p>
            <a:pPr marL="0" lvl="0" indent="0" algn="l" rtl="0">
              <a:spcBef>
                <a:spcPts val="1600"/>
              </a:spcBef>
              <a:spcAft>
                <a:spcPts val="0"/>
              </a:spcAft>
              <a:buNone/>
            </a:pPr>
            <a:r>
              <a:rPr lang="en"/>
              <a:t>(add some images if you like)</a:t>
            </a:r>
            <a:endParaRPr/>
          </a:p>
          <a:p>
            <a:pPr marL="0" lvl="0" indent="0" algn="l" rtl="0">
              <a:spcBef>
                <a:spcPts val="1600"/>
              </a:spcBef>
              <a:spcAft>
                <a:spcPts val="0"/>
              </a:spcAft>
              <a:buNone/>
            </a:pPr>
            <a:r>
              <a:rPr lang="en"/>
              <a:t>1.</a:t>
            </a:r>
            <a:endParaRPr/>
          </a:p>
          <a:p>
            <a:pPr marL="0" lvl="0" indent="0" algn="l" rtl="0">
              <a:spcBef>
                <a:spcPts val="1600"/>
              </a:spcBef>
              <a:spcAft>
                <a:spcPts val="0"/>
              </a:spcAft>
              <a:buNone/>
            </a:pPr>
            <a:r>
              <a:rPr lang="en"/>
              <a:t>2.</a:t>
            </a:r>
            <a:endParaRPr/>
          </a:p>
          <a:p>
            <a:pPr marL="0" lvl="0" indent="0" algn="l" rtl="0">
              <a:spcBef>
                <a:spcPts val="1600"/>
              </a:spcBef>
              <a:spcAft>
                <a:spcPts val="0"/>
              </a:spcAft>
              <a:buNone/>
            </a:pPr>
            <a:r>
              <a:rPr lang="en"/>
              <a:t>3.</a:t>
            </a:r>
            <a:endParaRPr/>
          </a:p>
          <a:p>
            <a:pPr marL="0" lvl="0" indent="0" algn="l" rtl="0">
              <a:spcBef>
                <a:spcPts val="1600"/>
              </a:spcBef>
              <a:spcAft>
                <a:spcPts val="1600"/>
              </a:spcAft>
              <a:buNone/>
            </a:pPr>
            <a:r>
              <a:rPr lang="en"/>
              <a:t>4.</a:t>
            </a:r>
            <a:endParaRPr/>
          </a:p>
        </p:txBody>
      </p:sp>
      <p:pic>
        <p:nvPicPr>
          <p:cNvPr id="106" name="Google Shape;106;p20" title="&quot;&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Energy research task</a:t>
            </a:r>
            <a:endParaRPr/>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is your house powered?</a:t>
            </a:r>
            <a:endParaRPr/>
          </a:p>
          <a:p>
            <a:pPr marL="0" lvl="0" indent="0" algn="l" rtl="0">
              <a:spcBef>
                <a:spcPts val="1600"/>
              </a:spcBef>
              <a:spcAft>
                <a:spcPts val="0"/>
              </a:spcAft>
              <a:buNone/>
            </a:pPr>
            <a:r>
              <a:rPr lang="en"/>
              <a:t>Check with the bill payer in your household. What percentage of your household power comes from renewable and what percentage comes from non-renewable sources?</a:t>
            </a:r>
            <a:endParaRPr/>
          </a:p>
          <a:p>
            <a:pPr marL="0" lvl="0" indent="0" algn="l" rtl="0">
              <a:spcBef>
                <a:spcPts val="1600"/>
              </a:spcBef>
              <a:spcAft>
                <a:spcPts val="0"/>
              </a:spcAft>
              <a:buNone/>
            </a:pPr>
            <a:r>
              <a:rPr lang="en"/>
              <a:t>Some electricity bills can tell you this or the information may be on the website of the energy retailer. </a:t>
            </a:r>
            <a:endParaRPr sz="1100">
              <a:solidFill>
                <a:schemeClr val="dk1"/>
              </a:solidFill>
            </a:endParaRPr>
          </a:p>
          <a:p>
            <a:pPr marL="0" lvl="0" indent="0" algn="l" rtl="0">
              <a:spcBef>
                <a:spcPts val="1600"/>
              </a:spcBef>
              <a:spcAft>
                <a:spcPts val="1600"/>
              </a:spcAft>
              <a:buNone/>
            </a:pPr>
            <a:endParaRPr/>
          </a:p>
        </p:txBody>
      </p:sp>
      <p:pic>
        <p:nvPicPr>
          <p:cNvPr id="113" name="Google Shape;113;p21" title="&quot;&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497</Words>
  <Application>Microsoft Office PowerPoint</Application>
  <PresentationFormat>On-screen Show (16:9)</PresentationFormat>
  <Paragraphs>53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Source Sans Pro</vt:lpstr>
      <vt:lpstr>Arial</vt:lpstr>
      <vt:lpstr>Simple Light</vt:lpstr>
      <vt:lpstr>Activity 2 - More power and cleaner too</vt:lpstr>
      <vt:lpstr>PowerPoint Presentation</vt:lpstr>
      <vt:lpstr>Video resource</vt:lpstr>
      <vt:lpstr>Activity</vt:lpstr>
      <vt:lpstr>My design</vt:lpstr>
      <vt:lpstr>Energy research task</vt:lpstr>
      <vt:lpstr>Energy research task</vt:lpstr>
      <vt:lpstr>Energy research task</vt:lpstr>
      <vt:lpstr>Energy research task</vt:lpstr>
      <vt:lpstr>Energy research task</vt:lpstr>
      <vt:lpstr>Did you know?</vt:lpstr>
      <vt:lpstr>Still curious?</vt:lpstr>
      <vt:lpstr>Still curious?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2 - More power and cleaner too</dc:title>
  <cp:lastModifiedBy>Veronica Scholes</cp:lastModifiedBy>
  <cp:revision>2</cp:revision>
  <dcterms:modified xsi:type="dcterms:W3CDTF">2020-05-06T04:54:05Z</dcterms:modified>
</cp:coreProperties>
</file>